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43463" cy="43205400"/>
  <p:notesSz cx="6858000" cy="9144000"/>
  <p:defaultTextStyle>
    <a:defPPr>
      <a:defRPr lang="bg-BG"/>
    </a:defPPr>
    <a:lvl1pPr marL="0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98502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97005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95507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94009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92511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91014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89516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88018" algn="l" defTabSz="4197005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95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1445" y="14"/>
      </p:cViewPr>
      <p:guideLst>
        <p:guide orient="horz" pos="13608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260" y="13421686"/>
            <a:ext cx="25706944" cy="92611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520" y="24483060"/>
            <a:ext cx="21170424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97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94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92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91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89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88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26511" y="1730226"/>
            <a:ext cx="6804779" cy="368646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173" y="1730226"/>
            <a:ext cx="19910280" cy="368646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26" y="27763471"/>
            <a:ext cx="25706944" cy="8581073"/>
          </a:xfrm>
        </p:spPr>
        <p:txBody>
          <a:bodyPr anchor="t"/>
          <a:lstStyle>
            <a:lvl1pPr algn="l">
              <a:defRPr sz="184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026" y="18312297"/>
            <a:ext cx="25706944" cy="9451177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8502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9700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95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9400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9251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910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8951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8801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2173" y="10081267"/>
            <a:ext cx="13357529" cy="28513565"/>
          </a:xfrm>
        </p:spPr>
        <p:txBody>
          <a:bodyPr/>
          <a:lstStyle>
            <a:lvl1pPr>
              <a:defRPr sz="129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3761" y="10081267"/>
            <a:ext cx="13357529" cy="28513565"/>
          </a:xfrm>
        </p:spPr>
        <p:txBody>
          <a:bodyPr/>
          <a:lstStyle>
            <a:lvl1pPr>
              <a:defRPr sz="12900"/>
            </a:lvl1pPr>
            <a:lvl2pPr>
              <a:defRPr sz="110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5" y="9671210"/>
            <a:ext cx="13362782" cy="403050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8502" indent="0">
              <a:buNone/>
              <a:defRPr sz="9200" b="1"/>
            </a:lvl2pPr>
            <a:lvl3pPr marL="4197005" indent="0">
              <a:buNone/>
              <a:defRPr sz="8300" b="1"/>
            </a:lvl3pPr>
            <a:lvl4pPr marL="6295507" indent="0">
              <a:buNone/>
              <a:defRPr sz="7300" b="1"/>
            </a:lvl4pPr>
            <a:lvl5pPr marL="8394009" indent="0">
              <a:buNone/>
              <a:defRPr sz="7300" b="1"/>
            </a:lvl5pPr>
            <a:lvl6pPr marL="10492511" indent="0">
              <a:buNone/>
              <a:defRPr sz="7300" b="1"/>
            </a:lvl6pPr>
            <a:lvl7pPr marL="12591014" indent="0">
              <a:buNone/>
              <a:defRPr sz="7300" b="1"/>
            </a:lvl7pPr>
            <a:lvl8pPr marL="14689516" indent="0">
              <a:buNone/>
              <a:defRPr sz="7300" b="1"/>
            </a:lvl8pPr>
            <a:lvl9pPr marL="16788018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175" y="13701711"/>
            <a:ext cx="13362782" cy="24893114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3262" y="9671210"/>
            <a:ext cx="13368030" cy="403050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8502" indent="0">
              <a:buNone/>
              <a:defRPr sz="9200" b="1"/>
            </a:lvl2pPr>
            <a:lvl3pPr marL="4197005" indent="0">
              <a:buNone/>
              <a:defRPr sz="8300" b="1"/>
            </a:lvl3pPr>
            <a:lvl4pPr marL="6295507" indent="0">
              <a:buNone/>
              <a:defRPr sz="7300" b="1"/>
            </a:lvl4pPr>
            <a:lvl5pPr marL="8394009" indent="0">
              <a:buNone/>
              <a:defRPr sz="7300" b="1"/>
            </a:lvl5pPr>
            <a:lvl6pPr marL="10492511" indent="0">
              <a:buNone/>
              <a:defRPr sz="7300" b="1"/>
            </a:lvl6pPr>
            <a:lvl7pPr marL="12591014" indent="0">
              <a:buNone/>
              <a:defRPr sz="7300" b="1"/>
            </a:lvl7pPr>
            <a:lvl8pPr marL="14689516" indent="0">
              <a:buNone/>
              <a:defRPr sz="7300" b="1"/>
            </a:lvl8pPr>
            <a:lvl9pPr marL="16788018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3262" y="13701711"/>
            <a:ext cx="13368030" cy="24893114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75" y="1720217"/>
            <a:ext cx="9949892" cy="7320915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354" y="1720219"/>
            <a:ext cx="16906938" cy="36874613"/>
          </a:xfrm>
        </p:spPr>
        <p:txBody>
          <a:bodyPr/>
          <a:lstStyle>
            <a:lvl1pPr>
              <a:defRPr sz="14700"/>
            </a:lvl1pPr>
            <a:lvl2pPr>
              <a:defRPr sz="129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175" y="9041134"/>
            <a:ext cx="9949892" cy="29553698"/>
          </a:xfrm>
        </p:spPr>
        <p:txBody>
          <a:bodyPr/>
          <a:lstStyle>
            <a:lvl1pPr marL="0" indent="0">
              <a:buNone/>
              <a:defRPr sz="6400"/>
            </a:lvl1pPr>
            <a:lvl2pPr marL="2098502" indent="0">
              <a:buNone/>
              <a:defRPr sz="5500"/>
            </a:lvl2pPr>
            <a:lvl3pPr marL="4197005" indent="0">
              <a:buNone/>
              <a:defRPr sz="4600"/>
            </a:lvl3pPr>
            <a:lvl4pPr marL="6295507" indent="0">
              <a:buNone/>
              <a:defRPr sz="4100"/>
            </a:lvl4pPr>
            <a:lvl5pPr marL="8394009" indent="0">
              <a:buNone/>
              <a:defRPr sz="4100"/>
            </a:lvl5pPr>
            <a:lvl6pPr marL="10492511" indent="0">
              <a:buNone/>
              <a:defRPr sz="4100"/>
            </a:lvl6pPr>
            <a:lvl7pPr marL="12591014" indent="0">
              <a:buNone/>
              <a:defRPr sz="4100"/>
            </a:lvl7pPr>
            <a:lvl8pPr marL="14689516" indent="0">
              <a:buNone/>
              <a:defRPr sz="4100"/>
            </a:lvl8pPr>
            <a:lvl9pPr marL="16788018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7930" y="30243782"/>
            <a:ext cx="18146078" cy="3570451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7930" y="3860481"/>
            <a:ext cx="18146078" cy="25923240"/>
          </a:xfrm>
        </p:spPr>
        <p:txBody>
          <a:bodyPr/>
          <a:lstStyle>
            <a:lvl1pPr marL="0" indent="0">
              <a:buNone/>
              <a:defRPr sz="14700"/>
            </a:lvl1pPr>
            <a:lvl2pPr marL="2098502" indent="0">
              <a:buNone/>
              <a:defRPr sz="12900"/>
            </a:lvl2pPr>
            <a:lvl3pPr marL="4197005" indent="0">
              <a:buNone/>
              <a:defRPr sz="11000"/>
            </a:lvl3pPr>
            <a:lvl4pPr marL="6295507" indent="0">
              <a:buNone/>
              <a:defRPr sz="9200"/>
            </a:lvl4pPr>
            <a:lvl5pPr marL="8394009" indent="0">
              <a:buNone/>
              <a:defRPr sz="9200"/>
            </a:lvl5pPr>
            <a:lvl6pPr marL="10492511" indent="0">
              <a:buNone/>
              <a:defRPr sz="9200"/>
            </a:lvl6pPr>
            <a:lvl7pPr marL="12591014" indent="0">
              <a:buNone/>
              <a:defRPr sz="9200"/>
            </a:lvl7pPr>
            <a:lvl8pPr marL="14689516" indent="0">
              <a:buNone/>
              <a:defRPr sz="9200"/>
            </a:lvl8pPr>
            <a:lvl9pPr marL="16788018" indent="0">
              <a:buNone/>
              <a:defRPr sz="92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7930" y="33814233"/>
            <a:ext cx="18146078" cy="5070629"/>
          </a:xfrm>
        </p:spPr>
        <p:txBody>
          <a:bodyPr/>
          <a:lstStyle>
            <a:lvl1pPr marL="0" indent="0">
              <a:buNone/>
              <a:defRPr sz="6400"/>
            </a:lvl1pPr>
            <a:lvl2pPr marL="2098502" indent="0">
              <a:buNone/>
              <a:defRPr sz="5500"/>
            </a:lvl2pPr>
            <a:lvl3pPr marL="4197005" indent="0">
              <a:buNone/>
              <a:defRPr sz="4600"/>
            </a:lvl3pPr>
            <a:lvl4pPr marL="6295507" indent="0">
              <a:buNone/>
              <a:defRPr sz="4100"/>
            </a:lvl4pPr>
            <a:lvl5pPr marL="8394009" indent="0">
              <a:buNone/>
              <a:defRPr sz="4100"/>
            </a:lvl5pPr>
            <a:lvl6pPr marL="10492511" indent="0">
              <a:buNone/>
              <a:defRPr sz="4100"/>
            </a:lvl6pPr>
            <a:lvl7pPr marL="12591014" indent="0">
              <a:buNone/>
              <a:defRPr sz="4100"/>
            </a:lvl7pPr>
            <a:lvl8pPr marL="14689516" indent="0">
              <a:buNone/>
              <a:defRPr sz="4100"/>
            </a:lvl8pPr>
            <a:lvl9pPr marL="16788018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173" y="1730219"/>
            <a:ext cx="27219117" cy="7200900"/>
          </a:xfrm>
          <a:prstGeom prst="rect">
            <a:avLst/>
          </a:prstGeom>
        </p:spPr>
        <p:txBody>
          <a:bodyPr vert="horz" lIns="419700" tIns="209850" rIns="419700" bIns="20985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10081267"/>
            <a:ext cx="27219117" cy="28513565"/>
          </a:xfrm>
          <a:prstGeom prst="rect">
            <a:avLst/>
          </a:prstGeom>
        </p:spPr>
        <p:txBody>
          <a:bodyPr vert="horz" lIns="419700" tIns="209850" rIns="419700" bIns="20985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2173" y="40045010"/>
            <a:ext cx="7056808" cy="2300286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8826-16FF-433A-B4BF-E9C8C5CCD7A0}" type="datetimeFigureOut">
              <a:rPr lang="bg-BG" smtClean="0"/>
              <a:t>30.7.2023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33183" y="40045010"/>
            <a:ext cx="9577097" cy="2300286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74482" y="40045010"/>
            <a:ext cx="7056808" cy="2300286"/>
          </a:xfrm>
          <a:prstGeom prst="rect">
            <a:avLst/>
          </a:prstGeom>
        </p:spPr>
        <p:txBody>
          <a:bodyPr vert="horz" lIns="419700" tIns="209850" rIns="419700" bIns="209850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DBDDC-F297-4B33-A269-A61A8E3FEBD3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97005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3877" indent="-1573877" algn="l" defTabSz="4197005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410066" indent="-1311564" algn="l" defTabSz="4197005" rtl="0" eaLnBrk="1" latinLnBrk="0" hangingPunct="1">
        <a:spcBef>
          <a:spcPct val="20000"/>
        </a:spcBef>
        <a:buFont typeface="Arial" pitchFamily="34" charset="0"/>
        <a:buChar char="–"/>
        <a:defRPr sz="12900" kern="1200">
          <a:solidFill>
            <a:schemeClr val="tx1"/>
          </a:solidFill>
          <a:latin typeface="+mn-lt"/>
          <a:ea typeface="+mn-ea"/>
          <a:cs typeface="+mn-cs"/>
        </a:defRPr>
      </a:lvl2pPr>
      <a:lvl3pPr marL="5246256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44758" indent="-1049251" algn="l" defTabSz="4197005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43260" indent="-1049251" algn="l" defTabSz="4197005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41763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640265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738767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837269" indent="-1049251" algn="l" defTabSz="4197005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98502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97005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95507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94009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2511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91014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89516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88018" algn="l" defTabSz="4197005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263302"/>
              </p:ext>
            </p:extLst>
          </p:nvPr>
        </p:nvGraphicFramePr>
        <p:xfrm>
          <a:off x="864147" y="792388"/>
          <a:ext cx="28440000" cy="1980000"/>
        </p:xfrm>
        <a:graphic>
          <a:graphicData uri="http://schemas.openxmlformats.org/drawingml/2006/table">
            <a:tbl>
              <a:tblPr/>
              <a:tblGrid>
                <a:gridCol w="2369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70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0000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9242" marR="49242" marT="0" marB="0">
                    <a:lnL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4800" b="1" i="1" u="sng" kern="1400" dirty="0">
                          <a:solidFill>
                            <a:srgbClr val="FF00FF"/>
                          </a:solidFill>
                          <a:latin typeface="Arial"/>
                        </a:rPr>
                        <a:t>XX</a:t>
                      </a:r>
                      <a:r>
                        <a:rPr lang="en-US" sz="4800" b="1" i="1" u="sng" kern="1400" dirty="0">
                          <a:solidFill>
                            <a:srgbClr val="FF00FF"/>
                          </a:solidFill>
                          <a:latin typeface="Arial"/>
                        </a:rPr>
                        <a:t>III</a:t>
                      </a:r>
                      <a:r>
                        <a:rPr lang="en-GB" sz="4800" b="1" i="1" u="sng" kern="1400" baseline="30000" dirty="0" err="1">
                          <a:solidFill>
                            <a:srgbClr val="FF00FF"/>
                          </a:solidFill>
                          <a:latin typeface="Arial"/>
                        </a:rPr>
                        <a:t>nd</a:t>
                      </a:r>
                      <a:r>
                        <a:rPr lang="en-GB" sz="4800" b="1" i="1" u="sng" kern="1400" dirty="0">
                          <a:solidFill>
                            <a:srgbClr val="FF00FF"/>
                          </a:solidFill>
                          <a:latin typeface="Arial"/>
                        </a:rPr>
                        <a:t> International Symposium on Electrical Apparatus and Technologies</a:t>
                      </a:r>
                      <a:r>
                        <a:rPr lang="en-GB" sz="4800" i="1" u="sng" kern="1400" dirty="0">
                          <a:solidFill>
                            <a:srgbClr val="FF00FF"/>
                          </a:solidFill>
                          <a:latin typeface="Arial"/>
                        </a:rPr>
                        <a:t>   </a:t>
                      </a:r>
                      <a:r>
                        <a:rPr lang="en-GB" sz="4800" b="1" i="1" u="sng" kern="1400" dirty="0">
                          <a:solidFill>
                            <a:srgbClr val="FF00FF"/>
                          </a:solidFill>
                          <a:latin typeface="Arial"/>
                        </a:rPr>
                        <a:t>SIELA 2024</a:t>
                      </a:r>
                      <a:endParaRPr lang="en-GB" sz="48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4800" b="0" i="1" kern="1400" dirty="0">
                          <a:solidFill>
                            <a:srgbClr val="FF00FF"/>
                          </a:solidFill>
                          <a:latin typeface="Arial"/>
                        </a:rPr>
                        <a:t>12 - 15 June 2024, </a:t>
                      </a:r>
                      <a:r>
                        <a:rPr lang="en-GB" sz="4800" b="0" i="1" kern="1400" dirty="0" err="1">
                          <a:solidFill>
                            <a:srgbClr val="FF00FF"/>
                          </a:solidFill>
                          <a:latin typeface="Arial"/>
                        </a:rPr>
                        <a:t>Bourgas</a:t>
                      </a:r>
                      <a:r>
                        <a:rPr lang="en-GB" sz="4800" b="0" i="1" kern="1400" dirty="0">
                          <a:solidFill>
                            <a:srgbClr val="FF00FF"/>
                          </a:solidFill>
                          <a:latin typeface="Arial"/>
                        </a:rPr>
                        <a:t>, Bulgaria</a:t>
                      </a:r>
                      <a:endParaRPr lang="en-GB" sz="4800" b="1" kern="1400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49242" marR="49242" marT="0" marB="0" anchor="ctr">
                    <a:lnL>
                      <a:noFill/>
                    </a:lnL>
                    <a:lnR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79" y="864396"/>
            <a:ext cx="1836738" cy="1809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20131" y="576364"/>
            <a:ext cx="28800000" cy="417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64147" y="3024636"/>
            <a:ext cx="28440000" cy="3060700"/>
          </a:xfrm>
          <a:prstGeom prst="rect">
            <a:avLst/>
          </a:prstGeom>
          <a:noFill/>
          <a:ln w="38100" algn="ctr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TITLE OF THE PAPER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1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cs typeface="Arial" pitchFamily="34" charset="0"/>
              </a:rPr>
              <a:t>First AUTHOR*,   Second AUTHOR**   and  Third AUTHOR*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cs typeface="Arial" pitchFamily="34" charset="0"/>
              </a:rPr>
              <a:t>* Technical University of Sofia; ** Bulgarian Academy of Sciences</a:t>
            </a:r>
            <a:endParaRPr kumimoji="0" lang="bg-BG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936155" y="37084420"/>
            <a:ext cx="28440000" cy="5040312"/>
          </a:xfrm>
          <a:prstGeom prst="rect">
            <a:avLst/>
          </a:prstGeom>
          <a:noFill/>
          <a:ln w="38100" algn="in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sng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Conclusion</a:t>
            </a:r>
            <a:endParaRPr kumimoji="0" lang="bg-BG" sz="2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…………………………………………………………………………………………………………………………………………………………………………………………………………………………………..</a:t>
            </a:r>
            <a:endParaRPr kumimoji="0" lang="bg-BG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49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SIELA</dc:creator>
  <cp:lastModifiedBy>Iosko Balabozov</cp:lastModifiedBy>
  <cp:revision>5</cp:revision>
  <dcterms:created xsi:type="dcterms:W3CDTF">2018-05-30T09:52:17Z</dcterms:created>
  <dcterms:modified xsi:type="dcterms:W3CDTF">2023-07-29T21:56:26Z</dcterms:modified>
</cp:coreProperties>
</file>